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Josefin Slab"/>
      <p:regular r:id="rId11"/>
      <p:bold r:id="rId12"/>
      <p:italic r:id="rId13"/>
      <p:boldItalic r:id="rId14"/>
    </p:embeddedFont>
    <p:embeddedFont>
      <p:font typeface="Anton"/>
      <p:regular r:id="rId15"/>
    </p:embeddedFont>
    <p:embeddedFont>
      <p:font typeface="Anaheim"/>
      <p:regular r:id="rId16"/>
      <p:bold r:id="rId17"/>
    </p:embeddedFont>
    <p:embeddedFont>
      <p:font typeface="Abel"/>
      <p:regular r:id="rId18"/>
    </p:embeddedFont>
    <p:embeddedFont>
      <p:font typeface="Josefin Sans"/>
      <p:regular r:id="rId19"/>
      <p:bold r:id="rId20"/>
      <p:italic r:id="rId21"/>
      <p:boldItalic r:id="rId22"/>
    </p:embeddedFont>
    <p:embeddedFont>
      <p:font typeface="Unica One"/>
      <p:regular r:id="rId23"/>
    </p:embeddedFont>
    <p:embeddedFont>
      <p:font typeface="Exo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ans-bold.fntdata"/><Relationship Id="rId22" Type="http://schemas.openxmlformats.org/officeDocument/2006/relationships/font" Target="fonts/JosefinSans-boldItalic.fntdata"/><Relationship Id="rId21" Type="http://schemas.openxmlformats.org/officeDocument/2006/relationships/font" Target="fonts/JosefinSans-italic.fntdata"/><Relationship Id="rId24" Type="http://schemas.openxmlformats.org/officeDocument/2006/relationships/font" Target="fonts/ExoLight-regular.fntdata"/><Relationship Id="rId23" Type="http://schemas.openxmlformats.org/officeDocument/2006/relationships/font" Target="fonts/UnicaO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xoLight-italic.fntdata"/><Relationship Id="rId25" Type="http://schemas.openxmlformats.org/officeDocument/2006/relationships/font" Target="fonts/ExoLight-bold.fntdata"/><Relationship Id="rId27" Type="http://schemas.openxmlformats.org/officeDocument/2006/relationships/font" Target="fonts/Exo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JosefinSlab-regular.fntdata"/><Relationship Id="rId10" Type="http://schemas.openxmlformats.org/officeDocument/2006/relationships/slide" Target="slides/slide6.xml"/><Relationship Id="rId13" Type="http://schemas.openxmlformats.org/officeDocument/2006/relationships/font" Target="fonts/JosefinSlab-italic.fntdata"/><Relationship Id="rId12" Type="http://schemas.openxmlformats.org/officeDocument/2006/relationships/font" Target="fonts/JosefinSlab-bold.fntdata"/><Relationship Id="rId15" Type="http://schemas.openxmlformats.org/officeDocument/2006/relationships/font" Target="fonts/Anton-regular.fntdata"/><Relationship Id="rId14" Type="http://schemas.openxmlformats.org/officeDocument/2006/relationships/font" Target="fonts/JosefinSlab-boldItalic.fntdata"/><Relationship Id="rId17" Type="http://schemas.openxmlformats.org/officeDocument/2006/relationships/font" Target="fonts/Anaheim-bold.fntdata"/><Relationship Id="rId16" Type="http://schemas.openxmlformats.org/officeDocument/2006/relationships/font" Target="fonts/Anaheim-regular.fntdata"/><Relationship Id="rId19" Type="http://schemas.openxmlformats.org/officeDocument/2006/relationships/font" Target="fonts/JosefinSans-regular.fntdata"/><Relationship Id="rId18" Type="http://schemas.openxmlformats.org/officeDocument/2006/relationships/font" Target="fonts/Abel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33000" y="2566175"/>
            <a:ext cx="35007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48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33000" y="3843250"/>
            <a:ext cx="3326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100">
                <a:solidFill>
                  <a:srgbClr val="F3F3F3"/>
                </a:solidFill>
                <a:latin typeface="Exo Light"/>
                <a:ea typeface="Exo Light"/>
                <a:cs typeface="Exo Light"/>
                <a:sym typeface="Ex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CUSTOM_6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ctrTitle"/>
          </p:nvPr>
        </p:nvSpPr>
        <p:spPr>
          <a:xfrm>
            <a:off x="4650725" y="1658275"/>
            <a:ext cx="35649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4800"/>
              <a:buNone/>
              <a:defRPr b="0" sz="60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CUSTOM_6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CUSTOM_6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NUMBERS">
  <p:cSld name="CUSTOM_6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556825" y="1477450"/>
            <a:ext cx="2484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4"/>
          <p:cNvSpPr txBox="1"/>
          <p:nvPr>
            <p:ph idx="2" type="title"/>
          </p:nvPr>
        </p:nvSpPr>
        <p:spPr>
          <a:xfrm>
            <a:off x="5556825" y="896623"/>
            <a:ext cx="23547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3" type="subTitle"/>
          </p:nvPr>
        </p:nvSpPr>
        <p:spPr>
          <a:xfrm>
            <a:off x="5556825" y="2642050"/>
            <a:ext cx="2484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4"/>
          <p:cNvSpPr txBox="1"/>
          <p:nvPr>
            <p:ph idx="4" type="title"/>
          </p:nvPr>
        </p:nvSpPr>
        <p:spPr>
          <a:xfrm>
            <a:off x="5556825" y="2061223"/>
            <a:ext cx="23547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5" type="subTitle"/>
          </p:nvPr>
        </p:nvSpPr>
        <p:spPr>
          <a:xfrm>
            <a:off x="5556825" y="3806650"/>
            <a:ext cx="2484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7" name="Google Shape;67;p14"/>
          <p:cNvSpPr txBox="1"/>
          <p:nvPr>
            <p:ph idx="6" type="title"/>
          </p:nvPr>
        </p:nvSpPr>
        <p:spPr>
          <a:xfrm>
            <a:off x="5556825" y="3225823"/>
            <a:ext cx="23547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2" type="ctrTitle"/>
          </p:nvPr>
        </p:nvSpPr>
        <p:spPr>
          <a:xfrm>
            <a:off x="1679800" y="1343792"/>
            <a:ext cx="26193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1862275" y="2503988"/>
            <a:ext cx="2254200" cy="1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3" type="ctrTitle"/>
          </p:nvPr>
        </p:nvSpPr>
        <p:spPr>
          <a:xfrm>
            <a:off x="4844925" y="1337506"/>
            <a:ext cx="26193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4" type="subTitle"/>
          </p:nvPr>
        </p:nvSpPr>
        <p:spPr>
          <a:xfrm>
            <a:off x="5027445" y="2497004"/>
            <a:ext cx="2254200" cy="1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2" type="ctrTitle"/>
          </p:nvPr>
        </p:nvSpPr>
        <p:spPr>
          <a:xfrm>
            <a:off x="1679800" y="1343792"/>
            <a:ext cx="26193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1862275" y="2503988"/>
            <a:ext cx="2254200" cy="1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447325" y="3695475"/>
            <a:ext cx="4214400" cy="1027800"/>
          </a:xfrm>
          <a:prstGeom prst="rect">
            <a:avLst/>
          </a:prstGeom>
          <a:solidFill>
            <a:srgbClr val="06294A">
              <a:alpha val="5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>
            <p:ph type="ctrTitle"/>
          </p:nvPr>
        </p:nvSpPr>
        <p:spPr>
          <a:xfrm flipH="1">
            <a:off x="847680" y="1445325"/>
            <a:ext cx="26130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5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 flipH="1">
            <a:off x="847675" y="2220275"/>
            <a:ext cx="3413700" cy="11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"/>
              <a:buNone/>
              <a:defRPr sz="1400">
                <a:solidFill>
                  <a:srgbClr val="F3F3F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"/>
              <a:buNone/>
              <a:defRPr sz="1400">
                <a:solidFill>
                  <a:srgbClr val="F3F3F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"/>
              <a:buNone/>
              <a:defRPr sz="1400">
                <a:solidFill>
                  <a:srgbClr val="F3F3F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"/>
              <a:buNone/>
              <a:defRPr sz="1400">
                <a:solidFill>
                  <a:srgbClr val="F3F3F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"/>
              <a:buNone/>
              <a:defRPr sz="1400">
                <a:solidFill>
                  <a:srgbClr val="F3F3F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"/>
              <a:buNone/>
              <a:defRPr sz="1400">
                <a:solidFill>
                  <a:srgbClr val="F3F3F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"/>
              <a:buNone/>
              <a:defRPr sz="1400">
                <a:solidFill>
                  <a:srgbClr val="F3F3F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"/>
              <a:buNone/>
              <a:defRPr sz="1400">
                <a:solidFill>
                  <a:srgbClr val="F3F3F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82" name="Google Shape;82;p17"/>
          <p:cNvSpPr txBox="1"/>
          <p:nvPr/>
        </p:nvSpPr>
        <p:spPr>
          <a:xfrm>
            <a:off x="847675" y="3863750"/>
            <a:ext cx="34137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CREDITS</a:t>
            </a:r>
            <a:r>
              <a:rPr b="0" i="0" lang="en" sz="900" u="none" cap="none" strike="noStrik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: This presentation template was created by </a:t>
            </a:r>
            <a:r>
              <a:rPr b="1" i="0" lang="en" sz="900" u="none" cap="none" strike="noStrike">
                <a:solidFill>
                  <a:schemeClr val="hlink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/>
              </a:rPr>
              <a:t>Slidesgo</a:t>
            </a:r>
            <a:r>
              <a:rPr b="0" i="0" lang="en" sz="900" u="none" cap="none" strike="noStrik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b="1" i="0" lang="en" sz="900" u="none" cap="none" strike="noStrike">
                <a:solidFill>
                  <a:schemeClr val="hlink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/>
              </a:rPr>
              <a:t>Flaticon</a:t>
            </a:r>
            <a:r>
              <a:rPr b="0" i="0" lang="en" sz="900" u="none" cap="none" strike="noStrik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, and infographics &amp; images by </a:t>
            </a:r>
            <a:r>
              <a:rPr b="1" i="0" lang="en" sz="900" u="none" cap="none" strike="noStrike">
                <a:solidFill>
                  <a:schemeClr val="hlink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5"/>
              </a:rPr>
              <a:t>Freepik</a:t>
            </a:r>
            <a:r>
              <a:rPr b="0" i="0" lang="en" sz="900" u="none" cap="none" strike="noStrik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. </a:t>
            </a:r>
            <a:endParaRPr b="0" i="0" sz="900" u="none" cap="none" strike="noStrike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Please keep this slide for attribution.</a:t>
            </a:r>
            <a:endParaRPr b="1" i="0" sz="900" u="none" cap="none" strike="noStrike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" type="blank">
  <p:cSld name="BLANK">
    <p:bg>
      <p:bgPr>
        <a:solidFill>
          <a:srgbClr val="FDF3E5">
            <a:alpha val="28627"/>
          </a:srgbClr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 flipH="1">
            <a:off x="2732325" y="3046075"/>
            <a:ext cx="23643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 flipH="1">
            <a:off x="2732275" y="1906500"/>
            <a:ext cx="4036500" cy="13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bel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16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2" type="ctrTitle"/>
          </p:nvPr>
        </p:nvSpPr>
        <p:spPr>
          <a:xfrm>
            <a:off x="1634900" y="1067978"/>
            <a:ext cx="2619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634850" y="1571850"/>
            <a:ext cx="26193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3" type="ctrTitle"/>
          </p:nvPr>
        </p:nvSpPr>
        <p:spPr>
          <a:xfrm>
            <a:off x="1634900" y="2811753"/>
            <a:ext cx="2619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4" type="subTitle"/>
          </p:nvPr>
        </p:nvSpPr>
        <p:spPr>
          <a:xfrm>
            <a:off x="1634850" y="3315725"/>
            <a:ext cx="26193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5" type="ctrTitle"/>
          </p:nvPr>
        </p:nvSpPr>
        <p:spPr>
          <a:xfrm>
            <a:off x="5042800" y="1067978"/>
            <a:ext cx="2619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6" type="subTitle"/>
          </p:nvPr>
        </p:nvSpPr>
        <p:spPr>
          <a:xfrm>
            <a:off x="5042750" y="1571850"/>
            <a:ext cx="26193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7" type="ctrTitle"/>
          </p:nvPr>
        </p:nvSpPr>
        <p:spPr>
          <a:xfrm>
            <a:off x="5042800" y="2811753"/>
            <a:ext cx="2619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8" type="subTitle"/>
          </p:nvPr>
        </p:nvSpPr>
        <p:spPr>
          <a:xfrm>
            <a:off x="5042750" y="3315725"/>
            <a:ext cx="26193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000"/>
              <a:buFont typeface="Abel"/>
              <a:buNone/>
              <a:defRPr sz="10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673531" y="3094768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856025" y="3407350"/>
            <a:ext cx="22542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ctrTitle"/>
          </p:nvPr>
        </p:nvSpPr>
        <p:spPr>
          <a:xfrm>
            <a:off x="3262356" y="3094768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3444838" y="3407350"/>
            <a:ext cx="22542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4" type="ctrTitle"/>
          </p:nvPr>
        </p:nvSpPr>
        <p:spPr>
          <a:xfrm>
            <a:off x="5851306" y="3091717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5" type="subTitle"/>
          </p:nvPr>
        </p:nvSpPr>
        <p:spPr>
          <a:xfrm>
            <a:off x="6033825" y="3404300"/>
            <a:ext cx="22542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6"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 1">
  <p:cSld name="CUSTOM_1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728275" y="1073550"/>
            <a:ext cx="63033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Abel"/>
              <a:buChar char="■"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TEXT 1">
  <p:cSld name="CUSTOM_1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ctrTitle"/>
          </p:nvPr>
        </p:nvSpPr>
        <p:spPr>
          <a:xfrm>
            <a:off x="2237395" y="2118925"/>
            <a:ext cx="466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2562675" y="2663160"/>
            <a:ext cx="40182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TEXT">
  <p:cSld name="CUSTOM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" type="subTitle"/>
          </p:nvPr>
        </p:nvSpPr>
        <p:spPr>
          <a:xfrm flipH="1">
            <a:off x="1163300" y="741075"/>
            <a:ext cx="50532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Josefin Slab SemiBold"/>
              <a:buAutoNum type="arabicPeriod"/>
              <a:defRPr sz="11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alpha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roman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arabi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alpha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roman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arabi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alpha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AutoNum type="romanLcPeriod"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ctrTitle"/>
          </p:nvPr>
        </p:nvSpPr>
        <p:spPr>
          <a:xfrm>
            <a:off x="3775200" y="1682975"/>
            <a:ext cx="23241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2" type="ctrTitle"/>
          </p:nvPr>
        </p:nvSpPr>
        <p:spPr>
          <a:xfrm>
            <a:off x="3775200" y="3219525"/>
            <a:ext cx="23241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3" type="ctrTitle"/>
          </p:nvPr>
        </p:nvSpPr>
        <p:spPr>
          <a:xfrm>
            <a:off x="6045900" y="1682975"/>
            <a:ext cx="23241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4" type="ctrTitle"/>
          </p:nvPr>
        </p:nvSpPr>
        <p:spPr>
          <a:xfrm>
            <a:off x="6045900" y="3219525"/>
            <a:ext cx="23241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3775200" y="1862553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5" type="subTitle"/>
          </p:nvPr>
        </p:nvSpPr>
        <p:spPr>
          <a:xfrm>
            <a:off x="3775200" y="3396868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6" type="subTitle"/>
          </p:nvPr>
        </p:nvSpPr>
        <p:spPr>
          <a:xfrm>
            <a:off x="6045900" y="1862553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7" type="subTitle"/>
          </p:nvPr>
        </p:nvSpPr>
        <p:spPr>
          <a:xfrm>
            <a:off x="6045900" y="3396868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8" type="ctrTitle"/>
          </p:nvPr>
        </p:nvSpPr>
        <p:spPr>
          <a:xfrm rot="-5400000">
            <a:off x="-1012550" y="2331150"/>
            <a:ext cx="3083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1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ctrTitle"/>
          </p:nvPr>
        </p:nvSpPr>
        <p:spPr>
          <a:xfrm>
            <a:off x="5909550" y="1715300"/>
            <a:ext cx="18153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b="0" sz="36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subTitle"/>
          </p:nvPr>
        </p:nvSpPr>
        <p:spPr>
          <a:xfrm>
            <a:off x="5909550" y="2819625"/>
            <a:ext cx="23124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Unica One"/>
              <a:buNone/>
              <a:defRPr b="1" i="0" sz="2800" u="none" cap="none" strike="noStrike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b="0" i="0" sz="1200" u="none" cap="none" strike="noStrik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b="0" i="0" sz="1200" u="none" cap="none" strike="noStrik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b="0" i="0" sz="1200" u="none" cap="none" strike="noStrik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b="0" i="0" sz="1200" u="none" cap="none" strike="noStrik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b="0" i="0" sz="1200" u="none" cap="none" strike="noStrik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b="0" i="0" sz="1200" u="none" cap="none" strike="noStrik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b="0" i="0" sz="1200" u="none" cap="none" strike="noStrik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b="0" i="0" sz="1200" u="none" cap="none" strike="noStrik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Abel"/>
              <a:buChar char="■"/>
              <a:defRPr b="0" i="0" sz="1200" u="none" cap="none" strike="noStrik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hyperlink" Target="https://link.springer.com/article/10.1007/s10577-019-09621-1#auth-Brian_P_-Chadwick-Aff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/>
        </p:nvSpPr>
        <p:spPr>
          <a:xfrm>
            <a:off x="0" y="2061451"/>
            <a:ext cx="9144000" cy="794100"/>
          </a:xfrm>
          <a:prstGeom prst="rect">
            <a:avLst/>
          </a:prstGeom>
          <a:solidFill>
            <a:srgbClr val="F3F3F3">
              <a:alpha val="49411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Трохова Е.С., Соловова О.А., Штаут М.И., 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Маркова Ж.Г., Шилова Н.В., Черных В.Б.*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0"/>
          <p:cNvSpPr txBox="1"/>
          <p:nvPr/>
        </p:nvSpPr>
        <p:spPr>
          <a:xfrm>
            <a:off x="0" y="3109475"/>
            <a:ext cx="9144000" cy="1658700"/>
          </a:xfrm>
          <a:prstGeom prst="rect">
            <a:avLst/>
          </a:prstGeom>
          <a:solidFill>
            <a:srgbClr val="06294A">
              <a:alpha val="58823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Федеральное государственное бюджетное научное учреждение «Медико-генетический научный центр имени академика Н.П. Бочкова»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115522, г. Москва, ул. Москворечье, д.1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*e-mail: chernykh@med-gen.ru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0"/>
          <p:cNvSpPr txBox="1"/>
          <p:nvPr/>
        </p:nvSpPr>
        <p:spPr>
          <a:xfrm>
            <a:off x="0" y="251450"/>
            <a:ext cx="9144000" cy="1556100"/>
          </a:xfrm>
          <a:prstGeom prst="rect">
            <a:avLst/>
          </a:prstGeom>
          <a:solidFill>
            <a:srgbClr val="06294A">
              <a:alpha val="59215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Синдром Шерешевского-Тернера, </a:t>
            </a:r>
            <a:endParaRPr b="1" i="0" sz="2700" u="none" cap="none" strike="noStrike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обусловленный псевдоизодицентрической  </a:t>
            </a:r>
            <a:endParaRPr b="1" i="0" sz="2700" u="none" cap="none" strike="noStrike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Хp</a:t>
            </a:r>
            <a:r>
              <a:rPr b="1" lang="en" sz="27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en" sz="2700" u="none" cap="none" strike="noStrik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хромосомой, содержащей две копии гена </a:t>
            </a:r>
            <a:r>
              <a:rPr b="1" i="1" lang="en" sz="2700" u="none" cap="none" strike="noStrik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SHOX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background" id="92" name="Google Shape;9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9675" y="3251625"/>
            <a:ext cx="1797601" cy="179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ctrTitle"/>
          </p:nvPr>
        </p:nvSpPr>
        <p:spPr>
          <a:xfrm flipH="1">
            <a:off x="421175" y="2359050"/>
            <a:ext cx="4001100" cy="425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3300">
                <a:latin typeface="Calibri"/>
                <a:ea typeface="Calibri"/>
                <a:cs typeface="Calibri"/>
                <a:sym typeface="Calibri"/>
              </a:rPr>
              <a:t>АКТУАЛЬНОСТЬ</a:t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background" id="98" name="Google Shape;9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8051" y="0"/>
            <a:ext cx="6142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/>
          <p:nvPr/>
        </p:nvSpPr>
        <p:spPr>
          <a:xfrm>
            <a:off x="421175" y="2979250"/>
            <a:ext cx="8485200" cy="1592100"/>
          </a:xfrm>
          <a:prstGeom prst="roundRect">
            <a:avLst>
              <a:gd fmla="val 16667" name="adj"/>
            </a:avLst>
          </a:prstGeom>
          <a:solidFill>
            <a:srgbClr val="06294A">
              <a:alpha val="59215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Описанный клинический случай расширяет понимание генетических механизмов, лежащих в основе формирования фенотипических проявлений у пациенток с псевдоизодицентрическими Хp хромосомами. </a:t>
            </a:r>
            <a:endParaRPr b="0" i="0" sz="17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400175" y="1009850"/>
            <a:ext cx="8527200" cy="1154400"/>
          </a:xfrm>
          <a:prstGeom prst="roundRect">
            <a:avLst>
              <a:gd fmla="val 16667" name="adj"/>
            </a:avLst>
          </a:prstGeom>
          <a:solidFill>
            <a:srgbClr val="06294A">
              <a:alpha val="59215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Описать клинический случай СШТ, вызванный мозаичной формой моносомии с псевдоизодицентрической Хp хромосомой.</a:t>
            </a:r>
            <a:endParaRPr b="0" i="0" sz="15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01" name="Google Shape;101;p21"/>
          <p:cNvSpPr txBox="1"/>
          <p:nvPr/>
        </p:nvSpPr>
        <p:spPr>
          <a:xfrm>
            <a:off x="421175" y="253300"/>
            <a:ext cx="3000000" cy="69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ЦЕЛЬ</a:t>
            </a:r>
            <a:endParaRPr b="1" i="0" sz="3300" u="none" cap="none" strike="noStrike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ctrTitle"/>
          </p:nvPr>
        </p:nvSpPr>
        <p:spPr>
          <a:xfrm rot="-5400000">
            <a:off x="-1115375" y="2252250"/>
            <a:ext cx="3083400" cy="639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400">
                <a:latin typeface="Calibri"/>
                <a:ea typeface="Calibri"/>
                <a:cs typeface="Calibri"/>
                <a:sym typeface="Calibri"/>
              </a:rPr>
              <a:t>МЕТОДЫ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2"/>
          <p:cNvSpPr txBox="1"/>
          <p:nvPr>
            <p:ph idx="3" type="ctrTitle"/>
          </p:nvPr>
        </p:nvSpPr>
        <p:spPr>
          <a:xfrm>
            <a:off x="1006375" y="2812228"/>
            <a:ext cx="2619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03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2"/>
          <p:cNvSpPr txBox="1"/>
          <p:nvPr>
            <p:ph idx="2" type="ctrTitle"/>
          </p:nvPr>
        </p:nvSpPr>
        <p:spPr>
          <a:xfrm>
            <a:off x="1058750" y="628003"/>
            <a:ext cx="2619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endParaRPr b="1" sz="18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2"/>
          <p:cNvSpPr txBox="1"/>
          <p:nvPr>
            <p:ph idx="5" type="ctrTitle"/>
          </p:nvPr>
        </p:nvSpPr>
        <p:spPr>
          <a:xfrm>
            <a:off x="4864675" y="628003"/>
            <a:ext cx="2619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02 </a:t>
            </a:r>
            <a:endParaRPr b="1" sz="18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2"/>
          <p:cNvSpPr txBox="1"/>
          <p:nvPr>
            <p:ph idx="7" type="ctrTitle"/>
          </p:nvPr>
        </p:nvSpPr>
        <p:spPr>
          <a:xfrm>
            <a:off x="4967575" y="2884975"/>
            <a:ext cx="2619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04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2"/>
          <p:cNvSpPr/>
          <p:nvPr/>
        </p:nvSpPr>
        <p:spPr>
          <a:xfrm>
            <a:off x="986350" y="1192625"/>
            <a:ext cx="3637800" cy="1613100"/>
          </a:xfrm>
          <a:prstGeom prst="roundRect">
            <a:avLst>
              <a:gd fmla="val 16667" name="adj"/>
            </a:avLst>
          </a:prstGeom>
          <a:solidFill>
            <a:srgbClr val="06294A">
              <a:alpha val="709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Стандартное цитогенетическое исследование - кариотип (на культивированных лимфоцитах периферической крови)</a:t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2" name="Google Shape;112;p22"/>
          <p:cNvSpPr/>
          <p:nvPr/>
        </p:nvSpPr>
        <p:spPr>
          <a:xfrm>
            <a:off x="4771675" y="1192625"/>
            <a:ext cx="4218300" cy="1613100"/>
          </a:xfrm>
          <a:prstGeom prst="roundRect">
            <a:avLst>
              <a:gd fmla="val 16667" name="adj"/>
            </a:avLst>
          </a:prstGeom>
          <a:solidFill>
            <a:srgbClr val="06294A">
              <a:alpha val="58823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Флуоресцентная </a:t>
            </a:r>
            <a:r>
              <a:rPr b="0" i="1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situ</a:t>
            </a:r>
            <a:r>
              <a:rPr b="0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гибридизация </a:t>
            </a:r>
            <a:r>
              <a:rPr b="0" i="1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(FISH)</a:t>
            </a:r>
            <a:r>
              <a:rPr b="0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с зондами на центромерные районы хромосом 18, Х,Y; локус </a:t>
            </a:r>
            <a:r>
              <a:rPr b="0" i="1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SHOX </a:t>
            </a:r>
            <a:r>
              <a:rPr b="0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(лимфоциты, буккальный эпителий)</a:t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3" name="Google Shape;113;p22"/>
          <p:cNvSpPr/>
          <p:nvPr/>
        </p:nvSpPr>
        <p:spPr>
          <a:xfrm>
            <a:off x="986350" y="3315775"/>
            <a:ext cx="3668100" cy="1351500"/>
          </a:xfrm>
          <a:prstGeom prst="roundRect">
            <a:avLst>
              <a:gd fmla="val 16667" name="adj"/>
            </a:avLst>
          </a:prstGeom>
          <a:solidFill>
            <a:srgbClr val="06294A">
              <a:alpha val="58823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гена </a:t>
            </a:r>
            <a:r>
              <a:rPr b="0" i="1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SRY</a:t>
            </a:r>
            <a:r>
              <a:rPr b="0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методом ПЦР (лимфоциты)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2"/>
          <p:cNvSpPr/>
          <p:nvPr/>
        </p:nvSpPr>
        <p:spPr>
          <a:xfrm>
            <a:off x="4864675" y="3315775"/>
            <a:ext cx="4125300" cy="1351500"/>
          </a:xfrm>
          <a:prstGeom prst="roundRect">
            <a:avLst>
              <a:gd fmla="val 16667" name="adj"/>
            </a:avLst>
          </a:prstGeom>
          <a:solidFill>
            <a:srgbClr val="06294A">
              <a:alpha val="709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Хромосомный микроматричный анализ (ХМА) с использованием олигонуклеотидных микроматриц Affimetrix CytoSkan HD (лимфоциты)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0" y="0"/>
            <a:ext cx="9144000" cy="849433"/>
          </a:xfrm>
          <a:prstGeom prst="rect">
            <a:avLst/>
          </a:prstGeom>
          <a:solidFill>
            <a:srgbClr val="FDF3E5">
              <a:alpha val="28627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ФИНАНСИРОВАНИЕ:  </a:t>
            </a:r>
            <a:r>
              <a:rPr b="0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Работа выполнена в рамках государственного задания 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Минобрнауки России для ФГБНУ «МГНЦ»</a:t>
            </a:r>
            <a:endParaRPr b="1" i="0" sz="1800" u="none" cap="none" strike="noStrike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6150" y="806325"/>
            <a:ext cx="3207600" cy="41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282850" y="98325"/>
            <a:ext cx="8520900" cy="708000"/>
          </a:xfrm>
          <a:prstGeom prst="rect">
            <a:avLst/>
          </a:prstGeom>
          <a:solidFill>
            <a:srgbClr val="FDF3E5">
              <a:alpha val="28627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Проведено медико-генетическое обследование и консультирование пациентки с жалобами </a:t>
            </a:r>
            <a:r>
              <a:rPr b="0" i="0" lang="en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на отсутствие менструаций</a:t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282850" y="806325"/>
            <a:ext cx="5313300" cy="4171200"/>
          </a:xfrm>
          <a:prstGeom prst="rect">
            <a:avLst/>
          </a:prstGeom>
          <a:solidFill>
            <a:srgbClr val="06294A">
              <a:alpha val="59215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●"/>
            </a:pPr>
            <a:r>
              <a:rPr b="1" i="0" lang="en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Показатели: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libri"/>
              <a:buChar char="-"/>
            </a:pPr>
            <a:r>
              <a:rPr b="1" i="0" lang="en" sz="15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Длина тела: 160 см (50 перц.)</a:t>
            </a:r>
            <a:endParaRPr b="1" i="0" sz="15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Масса тела: 60 кг (75 перц.)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ИМТ: 23.44 кг/м²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Телосложение: гиперстеническое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●"/>
            </a:pPr>
            <a:r>
              <a:rPr b="1" i="0" lang="en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Стигмы дизэмбриогенеза: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b="0" i="1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Черепно-лицевые: </a:t>
            </a: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уплощенный лоб, асимметрия глазных щелей, микрогнатия, гипоплазия средней зоны лица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b="0" i="1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Шея: </a:t>
            </a: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короткая, широкая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b="0" i="1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Грудная клетка:</a:t>
            </a: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деформация ребер справа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b="0" i="1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Конечности:</a:t>
            </a:r>
            <a:endParaRPr b="0" i="1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■"/>
            </a:pP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Верхние - брахидактилия, камптодактилия   4-го пальца правой кисти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■"/>
            </a:pP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Нижние - плосковальгусные стопы, клинодактилия 3-их пальцев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b="0" i="1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Туловище</a:t>
            </a: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асимметрия поясничных складок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/>
        </p:nvSpPr>
        <p:spPr>
          <a:xfrm>
            <a:off x="274475" y="677100"/>
            <a:ext cx="4609200" cy="4148100"/>
          </a:xfrm>
          <a:prstGeom prst="rect">
            <a:avLst/>
          </a:prstGeom>
          <a:solidFill>
            <a:srgbClr val="06294A">
              <a:alpha val="59215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Стандартное цитогенетическое исследование: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Кариотип:</a:t>
            </a: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5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mos 46,X,psu idic(X)(q13)[22]/45,X[8]</a:t>
            </a:r>
            <a:endParaRPr b="0" i="0" sz="15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73% клеток: нормальная Х - хромосома и </a:t>
            </a:r>
            <a:r>
              <a:rPr b="1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псевдоизодицентрическая Хp</a:t>
            </a:r>
            <a:r>
              <a:rPr b="1"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хромосома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27% клеток: моносомия Х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FISH-анализ (буккальный эпителий):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mos 46,X,psu idic(X)(pter       q13::q13       pter)/45,X, nuc ish(DXZ1x3)[183/33], </a:t>
            </a: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т.е. в 85% клеток обнаружено по три копии центромерного района Х; в 15% клеток - по одной копии центромерного района Х.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Хромосомный микроматричный анализ: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arr[GRCh37]Xp22.33q13.3(168547_74977745)×2-3,Xq13.3q28(75444376_155233731)×1</a:t>
            </a: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т.е. моносомия большей части Xq (79,8 м.п.н.) и мозаичная дупликация Xp (74,8 м.п.н.), обусловленные псевдоизодицентрической Х-хромосомой с точкой разрыва в локусе Xq13.3 (уровень мозаицизма ≈36%)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274479" y="-1"/>
            <a:ext cx="3309600" cy="67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7525" y="677100"/>
            <a:ext cx="1936163" cy="170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9450" y="677100"/>
            <a:ext cx="1936175" cy="17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87525" y="2467125"/>
            <a:ext cx="3948099" cy="2358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4"/>
          <p:cNvCxnSpPr/>
          <p:nvPr/>
        </p:nvCxnSpPr>
        <p:spPr>
          <a:xfrm>
            <a:off x="3353675" y="2325650"/>
            <a:ext cx="230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" name="Google Shape;133;p24"/>
          <p:cNvCxnSpPr/>
          <p:nvPr/>
        </p:nvCxnSpPr>
        <p:spPr>
          <a:xfrm flipH="1" rot="10800000">
            <a:off x="2315175" y="2325500"/>
            <a:ext cx="270000" cy="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ctrTitle"/>
          </p:nvPr>
        </p:nvSpPr>
        <p:spPr>
          <a:xfrm rot="-334">
            <a:off x="1015504" y="242765"/>
            <a:ext cx="3083400" cy="59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200">
                <a:latin typeface="Calibri"/>
                <a:ea typeface="Calibri"/>
                <a:cs typeface="Calibri"/>
                <a:sym typeface="Calibri"/>
              </a:rPr>
              <a:t>ВЫВОДЫ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background" id="139" name="Google Shape;1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441700" y="428625"/>
            <a:ext cx="5118371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>
            <a:off x="952650" y="984576"/>
            <a:ext cx="7113000" cy="1747800"/>
          </a:xfrm>
          <a:prstGeom prst="roundRect">
            <a:avLst>
              <a:gd fmla="val 16667" name="adj"/>
            </a:avLst>
          </a:prstGeom>
          <a:solidFill>
            <a:srgbClr val="06294A">
              <a:alpha val="59215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Пациенты с  psu idic(Xp) в отличие от случаев с i(Xq)/dic(Xq), где дупликация Xq может имитировать трисомию Х, демонстрируют менее выраженные проявления СШТ, включая нормальный или незначительно сниженный рост, что обусловлено сохранением генов Xp, в частности </a:t>
            </a:r>
            <a:r>
              <a:rPr b="0" i="1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SHOX</a:t>
            </a: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С. В. Вяткина, Т. В. Кузнецова, 2007; </a:t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Dalton P. et al., 1998; </a:t>
            </a:r>
            <a:r>
              <a:rPr b="0" i="0" lang="en" sz="1700" u="none" cap="none" strike="noStrike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Brian P. Chadwick</a:t>
            </a:r>
            <a:r>
              <a:rPr b="1" i="0" lang="en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r>
              <a:rPr b="1" i="0" lang="en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952650" y="2864150"/>
            <a:ext cx="7113000" cy="1550400"/>
          </a:xfrm>
          <a:prstGeom prst="roundRect">
            <a:avLst>
              <a:gd fmla="val 16667" name="adj"/>
            </a:avLst>
          </a:prstGeom>
          <a:solidFill>
            <a:srgbClr val="06294A">
              <a:alpha val="59215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Наличие и выраженность нарушения репродуктивной системы у данных пациентов обусловлено снижением копийности генов Xq (зависит от размера утраченного региона Xq и % клеток с моносомией Х), вовлеченных в  нарушения дифференцировки ткани яичников и оогенез.</a:t>
            </a:r>
            <a:endParaRPr b="0" i="0" sz="15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dical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